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2" r:id="rId3"/>
    <p:sldId id="324" r:id="rId4"/>
    <p:sldId id="361" r:id="rId5"/>
    <p:sldId id="354" r:id="rId6"/>
    <p:sldId id="366" r:id="rId7"/>
    <p:sldId id="363" r:id="rId8"/>
    <p:sldId id="357" r:id="rId9"/>
    <p:sldId id="355" r:id="rId10"/>
    <p:sldId id="365" r:id="rId11"/>
    <p:sldId id="358" r:id="rId12"/>
    <p:sldId id="356" r:id="rId13"/>
    <p:sldId id="360" r:id="rId14"/>
    <p:sldId id="352" r:id="rId15"/>
    <p:sldId id="272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ersen, Erling" initials="AE" lastIdx="0" clrIdx="0"/>
  <p:cmAuthor id="2" name="Andersen, Erling" initials="AE [2]" lastIdx="1" clrIdx="1"/>
  <p:cmAuthor id="3" name="Hansen, Trine Haug" initials="HTH" lastIdx="4" clrIdx="2"/>
  <p:cmAuthor id="4" name="Ytterdal, Ole Jakob" initials="YOJ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6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1" autoAdjust="0"/>
    <p:restoredTop sz="96146" autoAdjust="0"/>
  </p:normalViewPr>
  <p:slideViewPr>
    <p:cSldViewPr snapToGrid="0" snapToObjects="1"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37" d="100"/>
          <a:sy n="37" d="100"/>
        </p:scale>
        <p:origin x="-2443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handoutMaster" Target="handoutMasters/handoutMaster1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>
              <a:defRPr sz="1200"/>
            </a:lvl1pPr>
          </a:lstStyle>
          <a:p>
            <a:fld id="{A99EEFB6-75D4-4669-8D2E-1BD440AFD960}" type="datetimeFigureOut">
              <a:rPr lang="en-GB" smtClean="0"/>
              <a:pPr/>
              <a:t>27/10/2021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30813"/>
            <a:ext cx="2945862" cy="495872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r">
              <a:defRPr sz="1200"/>
            </a:lvl1pPr>
          </a:lstStyle>
          <a:p>
            <a:fld id="{8C6FAC4A-5285-4EAA-A9E9-AAF52D99F45A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20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E33FA39D-E616-2B46-B4A8-21EC5E135446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C6E210C9-568D-8D49-B9A8-076B1B9FA80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7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41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90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712">
              <a:defRPr/>
            </a:pP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E210C9-568D-8D49-B9A8-076B1B9FA80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0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 sz="1500"/>
            </a:lvl1pPr>
            <a:lvl2pPr>
              <a:buClr>
                <a:schemeClr val="tx2"/>
              </a:buClr>
              <a:defRPr sz="1100"/>
            </a:lvl2pPr>
            <a:lvl3pPr>
              <a:buClr>
                <a:schemeClr val="tx2"/>
              </a:buClr>
              <a:defRPr sz="1100"/>
            </a:lvl3pPr>
            <a:lvl4pPr>
              <a:buClr>
                <a:schemeClr val="tx2"/>
              </a:buClr>
              <a:defRPr sz="1100"/>
            </a:lvl4pPr>
            <a:lvl5pPr>
              <a:buClr>
                <a:schemeClr val="tx2"/>
              </a:buClr>
              <a:defRPr sz="11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2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7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7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4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title</a:t>
            </a:r>
            <a:r>
              <a:rPr lang="nb-NO" dirty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Master </a:t>
            </a:r>
            <a:r>
              <a:rPr lang="nb-NO" dirty="0" err="1"/>
              <a:t>text</a:t>
            </a:r>
            <a:r>
              <a:rPr lang="nb-NO" dirty="0"/>
              <a:t> styles</a:t>
            </a:r>
          </a:p>
          <a:p>
            <a:pPr lvl="1"/>
            <a:r>
              <a:rPr lang="nb-NO" dirty="0"/>
              <a:t>Second </a:t>
            </a:r>
            <a:r>
              <a:rPr lang="nb-NO" dirty="0" err="1"/>
              <a:t>level</a:t>
            </a:r>
            <a:endParaRPr lang="nb-NO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  <a:p>
            <a:pPr lvl="3"/>
            <a:r>
              <a:rPr lang="nb-NO" dirty="0" err="1"/>
              <a:t>Fourth</a:t>
            </a:r>
            <a:r>
              <a:rPr lang="nb-NO" dirty="0"/>
              <a:t> </a:t>
            </a:r>
            <a:r>
              <a:rPr lang="nb-NO" dirty="0" err="1"/>
              <a:t>level</a:t>
            </a:r>
            <a:endParaRPr lang="nb-NO" dirty="0"/>
          </a:p>
          <a:p>
            <a:pPr lvl="4"/>
            <a:r>
              <a:rPr lang="nb-NO" dirty="0"/>
              <a:t>Fifth </a:t>
            </a:r>
            <a:r>
              <a:rPr lang="nb-NO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73D9D-C79F-EA4A-807C-850BF017E133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E8C8D-B76F-5743-A276-C59E3A01CFB7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charset="2"/>
        <a:buChar char="ü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charset="2"/>
        <a:buChar char="Ø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charset="2"/>
        <a:buChar char="§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g" /><Relationship Id="rId4" Type="http://schemas.openxmlformats.org/officeDocument/2006/relationships/hyperlink" Target="https://en.m.wikipedia.org/wiki/File:Anchor_pictogram.svg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ss-ci.net" TargetMode="External" /><Relationship Id="rId7" Type="http://schemas.openxmlformats.org/officeDocument/2006/relationships/image" Target="../media/image2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hyperlink" Target="mailto:developpement@iss-ci.net" TargetMode="External" /><Relationship Id="rId4" Type="http://schemas.openxmlformats.org/officeDocument/2006/relationships/hyperlink" Target="mailto:norbert.aneye@iss-ci.net" TargetMode="Externa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.jp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g" /><Relationship Id="rId4" Type="http://schemas.openxmlformats.org/officeDocument/2006/relationships/hyperlink" Target="https://en.m.wikipedia.org/wiki/File:Anchor_pictogram.svg" TargetMode="Externa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.jpg" /><Relationship Id="rId4" Type="http://schemas.openxmlformats.org/officeDocument/2006/relationships/hyperlink" Target="https://en.m.wikipedia.org/wiki/File:Anchor_pictogram.svg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918" y="147918"/>
            <a:ext cx="704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>
              <a:solidFill>
                <a:srgbClr val="44546A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The Perfect Bridge for Joining West Africa</a:t>
            </a:r>
          </a:p>
        </p:txBody>
      </p:sp>
      <p:sp>
        <p:nvSpPr>
          <p:cNvPr id="10" name="TextBox 11"/>
          <p:cNvSpPr txBox="1"/>
          <p:nvPr/>
        </p:nvSpPr>
        <p:spPr>
          <a:xfrm>
            <a:off x="657208" y="5571499"/>
            <a:ext cx="7812741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AMARYS-  LOGISTICS &amp; SUPPLY CHAIN SOLUTIONS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ALSC</a:t>
            </a:r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– IVORY COAST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(ABIDJAN  - SAN PEDRO)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147918" y="147918"/>
            <a:ext cx="7042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>
              <a:solidFill>
                <a:srgbClr val="44546A"/>
              </a:solidFill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The Perfect Bridge for Joining West Africa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7208" y="5571499"/>
            <a:ext cx="7812741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AMARYS-  LOGISTICS &amp; SUPPLY CHAIN SOLUTIONS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ALSC</a:t>
            </a:r>
            <a:r>
              <a:rPr lang="en-US" sz="2000" b="1" dirty="0">
                <a:solidFill>
                  <a:schemeClr val="bg1"/>
                </a:solidFill>
                <a:latin typeface="Candara" panose="020E0502030303020204" pitchFamily="34" charset="0"/>
              </a:rPr>
              <a:t> – IVORY COAST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Candara" panose="020E0502030303020204" pitchFamily="34" charset="0"/>
              </a:rPr>
              <a:t>(ABIDJAN  - SAN PEDRO)</a:t>
            </a:r>
          </a:p>
        </p:txBody>
      </p:sp>
      <p:pic>
        <p:nvPicPr>
          <p:cNvPr id="14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2"/>
            <a:ext cx="9144000" cy="68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7"/>
            <a:ext cx="9144000" cy="217560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12618" y="3103418"/>
            <a:ext cx="4003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7208" y="2715904"/>
            <a:ext cx="45830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>
                <a:solidFill>
                  <a:srgbClr val="C00000"/>
                </a:solidFill>
              </a:rPr>
              <a:t>Taking</a:t>
            </a:r>
            <a:r>
              <a:rPr lang="fr-FR" sz="4000" b="1" dirty="0">
                <a:solidFill>
                  <a:srgbClr val="C00000"/>
                </a:solidFill>
              </a:rPr>
              <a:t> the lead in a world of change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02507" y="1409339"/>
            <a:ext cx="565017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002507" y="1385321"/>
            <a:ext cx="56501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Shipping </a:t>
            </a:r>
            <a:r>
              <a:rPr lang="fr-FR" sz="1600" i="1" dirty="0" err="1"/>
              <a:t>agency</a:t>
            </a:r>
            <a:r>
              <a:rPr lang="fr-FR" sz="1600" i="1" dirty="0"/>
              <a:t> – </a:t>
            </a:r>
            <a:r>
              <a:rPr lang="fr-FR" sz="1600" i="1" dirty="0" err="1"/>
              <a:t>Stevedoring</a:t>
            </a:r>
            <a:r>
              <a:rPr lang="fr-FR" sz="1600" i="1" dirty="0"/>
              <a:t> – </a:t>
            </a:r>
            <a:r>
              <a:rPr lang="fr-FR" sz="1600" i="1" dirty="0" err="1"/>
              <a:t>Forwarding</a:t>
            </a:r>
            <a:r>
              <a:rPr lang="fr-FR" sz="1600" i="1" dirty="0"/>
              <a:t> -Transport</a:t>
            </a:r>
          </a:p>
        </p:txBody>
      </p:sp>
    </p:spTree>
    <p:extLst>
      <p:ext uri="{BB962C8B-B14F-4D97-AF65-F5344CB8AC3E}">
        <p14:creationId xmlns:p14="http://schemas.microsoft.com/office/powerpoint/2010/main" val="158781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881092"/>
            <a:ext cx="848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dirty="0"/>
              <a:t>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5197" y="1204257"/>
            <a:ext cx="85784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SHIP AGENCY </a:t>
            </a:r>
            <a:r>
              <a:rPr lang="en-US" dirty="0">
                <a:solidFill>
                  <a:schemeClr val="accent1"/>
                </a:solidFill>
              </a:rPr>
              <a:t>(Including Stevedoring, Logistics and Transport)</a:t>
            </a:r>
          </a:p>
          <a:p>
            <a:r>
              <a:rPr lang="en-US" dirty="0">
                <a:solidFill>
                  <a:schemeClr val="accent1"/>
                </a:solidFill>
              </a:rPr>
              <a:t>(Regular Line, Tramp, Tankers, Offshore Vessels )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Audit Focus for Ships Agency:</a:t>
            </a:r>
          </a:p>
          <a:p>
            <a:pPr marL="7429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Adherence to a Standard of Operation (SOO and SOF)</a:t>
            </a:r>
          </a:p>
          <a:p>
            <a:pPr marL="7429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Auditing and Quality Assessment of Service Providers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Husbandry services: </a:t>
            </a:r>
            <a:r>
              <a:rPr lang="en-US" dirty="0">
                <a:solidFill>
                  <a:schemeClr val="accent1"/>
                </a:solidFill>
              </a:rPr>
              <a:t>100% service provided in safety conditions.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Procurement services: </a:t>
            </a:r>
            <a:r>
              <a:rPr lang="en-US" dirty="0">
                <a:solidFill>
                  <a:schemeClr val="accent1"/>
                </a:solidFill>
              </a:rPr>
              <a:t>Minimum 2 or 3 suppliers offer Pro forma Invoices which must be  presented for Customer approval before operating.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Crew  Change services: </a:t>
            </a:r>
            <a:r>
              <a:rPr lang="en-US" dirty="0">
                <a:solidFill>
                  <a:schemeClr val="accent1"/>
                </a:solidFill>
              </a:rPr>
              <a:t>100% operated in timely and in perfect safety conditions.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solidFill>
                  <a:srgbClr val="FF0000"/>
                </a:solidFill>
              </a:rPr>
              <a:t>QHSSE Target:</a:t>
            </a:r>
          </a:p>
          <a:p>
            <a:pPr marL="7429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Arrival response Time: </a:t>
            </a:r>
          </a:p>
          <a:p>
            <a:pPr marL="1200150" lvl="2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Time from moored time to arrival report sent: </a:t>
            </a:r>
            <a:r>
              <a:rPr lang="en-US" b="1" dirty="0">
                <a:solidFill>
                  <a:srgbClr val="FF0000"/>
                </a:solidFill>
              </a:rPr>
              <a:t>3 Hours</a:t>
            </a:r>
          </a:p>
          <a:p>
            <a:pPr marL="7429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Daily Activity Report with 100% accuracy: </a:t>
            </a:r>
            <a:r>
              <a:rPr lang="en-US" b="1" dirty="0">
                <a:solidFill>
                  <a:srgbClr val="FF0000"/>
                </a:solidFill>
              </a:rPr>
              <a:t>2 times per day</a:t>
            </a:r>
          </a:p>
          <a:p>
            <a:pPr marL="7429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Departure Response Time: </a:t>
            </a:r>
          </a:p>
          <a:p>
            <a:pPr marL="1200150" lvl="2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Time from last Line Off time to Departure report sent): </a:t>
            </a:r>
            <a:r>
              <a:rPr lang="en-US" b="1" dirty="0">
                <a:solidFill>
                  <a:srgbClr val="FF0000"/>
                </a:solidFill>
              </a:rPr>
              <a:t>3 Hours</a:t>
            </a:r>
          </a:p>
          <a:p>
            <a:pPr marL="7429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Global Implementation of “</a:t>
            </a:r>
            <a:r>
              <a:rPr lang="en-US" b="1" dirty="0">
                <a:solidFill>
                  <a:schemeClr val="accent1"/>
                </a:solidFill>
              </a:rPr>
              <a:t>Vessel Transfer Procedure</a:t>
            </a:r>
            <a:r>
              <a:rPr lang="en-US" dirty="0">
                <a:solidFill>
                  <a:schemeClr val="accent1"/>
                </a:solidFill>
              </a:rPr>
              <a:t>” : </a:t>
            </a:r>
            <a:r>
              <a:rPr lang="en-US" b="1" dirty="0">
                <a:solidFill>
                  <a:srgbClr val="FF0000"/>
                </a:solidFill>
              </a:rPr>
              <a:t>100%</a:t>
            </a:r>
          </a:p>
          <a:p>
            <a:pPr marL="742950" lvl="1" indent="-28575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accent1"/>
                </a:solidFill>
              </a:rPr>
              <a:t>Global Implementation of “</a:t>
            </a:r>
            <a:r>
              <a:rPr lang="en-US" b="1" dirty="0">
                <a:solidFill>
                  <a:schemeClr val="accent1"/>
                </a:solidFill>
              </a:rPr>
              <a:t>Land Transportation of Personnel Procedure</a:t>
            </a:r>
            <a:r>
              <a:rPr lang="en-US" dirty="0">
                <a:solidFill>
                  <a:schemeClr val="accent1"/>
                </a:solidFill>
              </a:rPr>
              <a:t>”: </a:t>
            </a:r>
            <a:r>
              <a:rPr lang="en-US" b="1" dirty="0">
                <a:solidFill>
                  <a:srgbClr val="FF0000"/>
                </a:solidFill>
              </a:rPr>
              <a:t>100%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16240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6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1166843"/>
            <a:ext cx="848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dirty="0"/>
              <a:t>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87" y="1166843"/>
            <a:ext cx="820771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 </a:t>
            </a:r>
            <a:endParaRPr lang="en-GB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HUSBANDRY SERVICES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International Shipping Service </a:t>
            </a:r>
            <a:r>
              <a:rPr lang="en-US" dirty="0">
                <a:solidFill>
                  <a:schemeClr val="accent1"/>
                </a:solidFill>
              </a:rPr>
              <a:t>understands the importance of taking care of people and has developed a personalized service that provides full assistance to personnel and crew members, it assists with all aspects of travel and accommodation: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Airport Meet &amp; Greet </a:t>
            </a:r>
            <a:r>
              <a:rPr lang="en-US" dirty="0">
                <a:solidFill>
                  <a:schemeClr val="accent1"/>
                </a:solidFill>
              </a:rPr>
              <a:t>– experienced airport and port agents</a:t>
            </a:r>
            <a:endParaRPr lang="en-GB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Visas</a:t>
            </a:r>
            <a:r>
              <a:rPr lang="en-US" dirty="0">
                <a:solidFill>
                  <a:schemeClr val="accent1"/>
                </a:solidFill>
              </a:rPr>
              <a:t> – </a:t>
            </a:r>
            <a:r>
              <a:rPr lang="en-US" b="1" dirty="0">
                <a:solidFill>
                  <a:srgbClr val="FF0000"/>
                </a:solidFill>
              </a:rPr>
              <a:t>International Shipping Service </a:t>
            </a:r>
            <a:r>
              <a:rPr lang="en-US" dirty="0">
                <a:solidFill>
                  <a:schemeClr val="accent1"/>
                </a:solidFill>
              </a:rPr>
              <a:t>is able to provide pre-arrival visas in record time, thanks to its excellent relationship with local authorities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Purchasing Air tickets </a:t>
            </a:r>
            <a:r>
              <a:rPr lang="en-US" dirty="0">
                <a:solidFill>
                  <a:schemeClr val="accent1"/>
                </a:solidFill>
              </a:rPr>
              <a:t>– Partnership with well-established travel Agents</a:t>
            </a:r>
            <a:endParaRPr lang="en-GB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Hotels </a:t>
            </a:r>
            <a:r>
              <a:rPr lang="en-US" dirty="0">
                <a:solidFill>
                  <a:schemeClr val="accent1"/>
                </a:solidFill>
              </a:rPr>
              <a:t>–  Commercial deals with reputable hotels in Abidjan</a:t>
            </a:r>
            <a:endParaRPr lang="en-GB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Crew transfers </a:t>
            </a:r>
            <a:r>
              <a:rPr lang="en-US" dirty="0">
                <a:solidFill>
                  <a:schemeClr val="accent1"/>
                </a:solidFill>
              </a:rPr>
              <a:t>– </a:t>
            </a:r>
            <a:r>
              <a:rPr lang="en-US" b="1" dirty="0">
                <a:solidFill>
                  <a:srgbClr val="FF0000"/>
                </a:solidFill>
              </a:rPr>
              <a:t>International Shipping Service </a:t>
            </a:r>
            <a:r>
              <a:rPr lang="en-US" dirty="0">
                <a:solidFill>
                  <a:schemeClr val="accent1"/>
                </a:solidFill>
              </a:rPr>
              <a:t>chooses its </a:t>
            </a:r>
            <a:r>
              <a:rPr lang="en-US" dirty="0" err="1">
                <a:solidFill>
                  <a:schemeClr val="accent1"/>
                </a:solidFill>
              </a:rPr>
              <a:t>suppliersand</a:t>
            </a:r>
            <a:r>
              <a:rPr lang="en-US" dirty="0">
                <a:solidFill>
                  <a:schemeClr val="accent1"/>
                </a:solidFill>
              </a:rPr>
              <a:t> partners according to strict QHSE standards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16240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1166843"/>
            <a:ext cx="848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dirty="0"/>
              <a:t>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87" y="1166843"/>
            <a:ext cx="82077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CUSTOMS CLEARANCE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International Shipping Service </a:t>
            </a:r>
            <a:r>
              <a:rPr lang="en-US" dirty="0">
                <a:solidFill>
                  <a:schemeClr val="accent1"/>
                </a:solidFill>
              </a:rPr>
              <a:t>puts great emphasis on the efficiency of the clearing process by: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Monitoring the clearing procedures with high ethical standards in coordination with customs and ensuring fast &amp; effective clearance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Assisting its clients with the pre-shipment inspection process and the documentation issuance &amp; obtention</a:t>
            </a:r>
          </a:p>
          <a:p>
            <a:pPr lvl="0"/>
            <a:endParaRPr lang="en-GB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endParaRPr lang="en-US" dirty="0">
              <a:solidFill>
                <a:schemeClr val="accent1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1"/>
                </a:solidFill>
              </a:rPr>
              <a:t>Maintaining day-to-day control on the clearing process, making sure that no decisions are made without the prior validation of our Transit Management.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29888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8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1211" y="365125"/>
            <a:ext cx="7105135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Slogan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1212" y="1297705"/>
            <a:ext cx="8785654" cy="824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Thinking Logistics in West Africa</a:t>
            </a:r>
          </a:p>
          <a:p>
            <a:endParaRPr lang="en-US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cs typeface="Arial" panose="020B0604020202020204" pitchFamily="34" charset="0"/>
              </a:rPr>
              <a:t>International Shipping Service, your local Partner:</a:t>
            </a:r>
          </a:p>
          <a:p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</a:rPr>
              <a:t>Newly founded International Shipping Service office in Abidjan and San Pedro are exclusively managed and run by local personnel who are duly qualified and experienced.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We believe that International Shipping Service’s future success in West Africa is based the fact that 100% of our Local Agents are fully trained with full management team support. </a:t>
            </a:r>
          </a:p>
          <a:p>
            <a:pPr algn="just"/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Social knowledge, local know-how and the right professional connections are the key to success and future development, our goal is our customer’s satisfaction.</a:t>
            </a:r>
          </a:p>
          <a:p>
            <a:pPr algn="just"/>
            <a:endParaRPr lang="en-US" dirty="0">
              <a:solidFill>
                <a:schemeClr val="accent1"/>
              </a:solidFill>
            </a:endParaRPr>
          </a:p>
          <a:p>
            <a:pPr algn="just"/>
            <a:r>
              <a:rPr lang="en-US" dirty="0">
                <a:solidFill>
                  <a:schemeClr val="accent1"/>
                </a:solidFill>
              </a:rPr>
              <a:t>With Standardized processes and IT systems, all our personnel are driven by the same Aim: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To Be Customer Centered</a:t>
            </a:r>
            <a:endParaRPr lang="en-US" sz="3200" dirty="0"/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  <a:p>
            <a:endParaRPr lang="en-US" sz="1600" dirty="0">
              <a:latin typeface="Candara" panose="020E0502030303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29888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18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0245" y="1177877"/>
            <a:ext cx="87219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International Shipping Service Côte d’Ivoire</a:t>
            </a:r>
          </a:p>
          <a:p>
            <a:endParaRPr lang="fr-FR" dirty="0">
              <a:solidFill>
                <a:schemeClr val="accent1"/>
              </a:solidFill>
            </a:endParaRPr>
          </a:p>
          <a:p>
            <a:r>
              <a:rPr lang="fr-FR" dirty="0">
                <a:solidFill>
                  <a:schemeClr val="accent1"/>
                </a:solidFill>
              </a:rPr>
              <a:t>Abidjan, Treichville, Zone 2 Rue des selliers,</a:t>
            </a:r>
          </a:p>
          <a:p>
            <a:r>
              <a:rPr lang="fr-FR" dirty="0">
                <a:solidFill>
                  <a:schemeClr val="accent1"/>
                </a:solidFill>
              </a:rPr>
              <a:t>Immeuble </a:t>
            </a:r>
            <a:r>
              <a:rPr lang="fr-FR" dirty="0" err="1">
                <a:solidFill>
                  <a:schemeClr val="accent1"/>
                </a:solidFill>
              </a:rPr>
              <a:t>Doukouré</a:t>
            </a:r>
            <a:r>
              <a:rPr lang="fr-FR" dirty="0">
                <a:solidFill>
                  <a:schemeClr val="accent1"/>
                </a:solidFill>
              </a:rPr>
              <a:t>, 1</a:t>
            </a:r>
            <a:r>
              <a:rPr lang="fr-FR" baseline="30000" dirty="0">
                <a:solidFill>
                  <a:schemeClr val="accent1"/>
                </a:solidFill>
              </a:rPr>
              <a:t>er</a:t>
            </a:r>
            <a:r>
              <a:rPr lang="fr-FR" dirty="0">
                <a:solidFill>
                  <a:schemeClr val="accent1"/>
                </a:solidFill>
              </a:rPr>
              <a:t> étage</a:t>
            </a:r>
            <a:endParaRPr lang="en-GB" dirty="0">
              <a:solidFill>
                <a:schemeClr val="accent1"/>
              </a:solidFill>
            </a:endParaRPr>
          </a:p>
          <a:p>
            <a:endParaRPr lang="en-GB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Office Phone: +225 2721 240 292</a:t>
            </a:r>
          </a:p>
          <a:p>
            <a:pPr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Mobile Phone: +225 0707 305 998</a:t>
            </a: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                        +225 0708 479 974</a:t>
            </a:r>
          </a:p>
          <a:p>
            <a:pPr>
              <a:defRPr/>
            </a:pPr>
            <a:endParaRPr lang="en-US" dirty="0">
              <a:solidFill>
                <a:schemeClr val="accent1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PIC: </a:t>
            </a:r>
            <a:r>
              <a:rPr lang="en-US" b="1" dirty="0">
                <a:solidFill>
                  <a:schemeClr val="accent1"/>
                </a:solidFill>
              </a:rPr>
              <a:t>Norbert ANEYE</a:t>
            </a:r>
          </a:p>
          <a:p>
            <a:pPr>
              <a:defRPr/>
            </a:pPr>
            <a:endParaRPr lang="en-GB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dirty="0">
                <a:solidFill>
                  <a:srgbClr val="FF0000"/>
                </a:solidFill>
              </a:rPr>
              <a:t>Email: </a:t>
            </a:r>
            <a:r>
              <a:rPr lang="en-GB" dirty="0">
                <a:solidFill>
                  <a:srgbClr val="FF0000"/>
                </a:solidFill>
                <a:hlinkClick r:id="rId3"/>
              </a:rPr>
              <a:t>infos@iss-ci.net</a:t>
            </a:r>
            <a:endParaRPr lang="en-GB" dirty="0"/>
          </a:p>
          <a:p>
            <a:r>
              <a:rPr lang="en-US" dirty="0">
                <a:latin typeface="Candara" panose="020E0502030303020204" pitchFamily="34" charset="0"/>
              </a:rPr>
              <a:t>              </a:t>
            </a:r>
            <a:r>
              <a:rPr lang="en-US" dirty="0">
                <a:latin typeface="Candara" panose="020E0502030303020204" pitchFamily="34" charset="0"/>
                <a:hlinkClick r:id="rId4"/>
              </a:rPr>
              <a:t>norbert.aneye@iss-ci.net</a:t>
            </a:r>
            <a:endParaRPr lang="en-US" dirty="0">
              <a:latin typeface="Candara" panose="020E0502030303020204" pitchFamily="34" charset="0"/>
            </a:endParaRPr>
          </a:p>
          <a:p>
            <a:r>
              <a:rPr lang="en-US" dirty="0">
                <a:latin typeface="Candara" panose="020E0502030303020204" pitchFamily="34" charset="0"/>
              </a:rPr>
              <a:t>              </a:t>
            </a:r>
            <a:r>
              <a:rPr lang="en-US" dirty="0">
                <a:latin typeface="Candara" panose="020E0502030303020204" pitchFamily="34" charset="0"/>
                <a:hlinkClick r:id="rId5"/>
              </a:rPr>
              <a:t>developpement@iss-ci.net</a:t>
            </a:r>
            <a:r>
              <a:rPr lang="en-US" dirty="0">
                <a:latin typeface="Candara" panose="020E0502030303020204" pitchFamily="34" charset="0"/>
              </a:rPr>
              <a:t> </a:t>
            </a:r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59" y="1593527"/>
            <a:ext cx="1534323" cy="102288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16240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96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129" y="30419"/>
            <a:ext cx="4870948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ndara" panose="020E0502030303020204" pitchFamily="34" charset="0"/>
              </a:rPr>
              <a:t>We connect you to West Africa</a:t>
            </a:r>
          </a:p>
        </p:txBody>
      </p:sp>
      <p:pic>
        <p:nvPicPr>
          <p:cNvPr id="7" name="Image 6" descr="C:\Users\lenovo\Desktop\unname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40" y="1517210"/>
            <a:ext cx="1819910" cy="74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transport-logistique-international.com/wp-content/uploads/2015/10/Cargo-ship-in-the-harbor-at-sunset-000041015294_Lar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767060"/>
            <a:ext cx="9127191" cy="60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-1" y="5531265"/>
            <a:ext cx="90532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dara" panose="020E0502030303020204" pitchFamily="34" charset="0"/>
                <a:ea typeface="+mj-ea"/>
                <a:cs typeface="+mj-cs"/>
              </a:rPr>
              <a:t>Integrity - Independence - Efficiency - Excellence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7"/>
            <a:ext cx="9144000" cy="217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490538"/>
            <a:ext cx="7012846" cy="563255"/>
          </a:xfrm>
          <a:solidFill>
            <a:schemeClr val="accent6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  <a:t>Table of Content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542764" y="1506158"/>
            <a:ext cx="8058472" cy="47605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40000" tIns="90000" bIns="90000" rtlCol="0" anchor="ctr"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en-US" b="1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Our Vision And Values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Office Locations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Compliance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Our Services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Our Slogan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Contacts</a:t>
            </a:r>
          </a:p>
          <a:p>
            <a:pPr marL="457200" indent="-457200">
              <a:spcBef>
                <a:spcPts val="1800"/>
              </a:spcBef>
            </a:pPr>
            <a:endParaRPr lang="en-US" b="1" dirty="0">
              <a:solidFill>
                <a:schemeClr val="accent1"/>
              </a:solidFill>
              <a:latin typeface="+mj-lt"/>
            </a:endParaRP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endParaRPr lang="en-US" sz="2400" b="1" dirty="0">
              <a:solidFill>
                <a:srgbClr val="000000"/>
              </a:solidFill>
              <a:latin typeface="Candara" panose="020E0502030303020204" pitchFamily="34" charset="0"/>
            </a:endParaRPr>
          </a:p>
          <a:p>
            <a:pPr>
              <a:spcBef>
                <a:spcPts val="1800"/>
              </a:spcBef>
            </a:pPr>
            <a:endParaRPr lang="en-US" sz="2400" b="1" dirty="0">
              <a:solidFill>
                <a:schemeClr val="bg1">
                  <a:lumMod val="65000"/>
                </a:schemeClr>
              </a:solidFill>
              <a:latin typeface="Candara" panose="020E0502030303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493664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16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Vision And Values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1166843"/>
            <a:ext cx="84861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b="1" dirty="0">
                <a:solidFill>
                  <a:srgbClr val="FF0000"/>
                </a:solidFill>
              </a:rPr>
              <a:t>Safety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We provide a safe working environment  and demand safe behaviour from our employees. We are committed to a strong safety culture.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>
                <a:solidFill>
                  <a:srgbClr val="FF0000"/>
                </a:solidFill>
              </a:rPr>
              <a:t>Quality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We meet high standards of quality in both what we do and how we deliver it. We take pride in our products and our service excellence.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b="1" dirty="0">
                <a:solidFill>
                  <a:srgbClr val="FF0000"/>
                </a:solidFill>
              </a:rPr>
              <a:t>Integrity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We value professional and personal integrity. We achieve our goals by being honest and straight forward with our clients, employees and investors.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43" y="4029376"/>
            <a:ext cx="32067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29888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Vision And Values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57" y="764870"/>
            <a:ext cx="8486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At International Shipping Service Côte d’Ivoire,</a:t>
            </a:r>
            <a:r>
              <a:rPr lang="en-GB" dirty="0"/>
              <a:t> we strive to provide the best and most cost-efficient services, to our clients benefit and satisfaction.</a:t>
            </a:r>
          </a:p>
          <a:p>
            <a:endParaRPr lang="en-GB" sz="1000" dirty="0"/>
          </a:p>
          <a:p>
            <a:r>
              <a:rPr lang="en-GB" dirty="0"/>
              <a:t>Our core values are centred on:</a:t>
            </a:r>
            <a:endParaRPr lang="en-GB" b="1" dirty="0"/>
          </a:p>
          <a:p>
            <a:endParaRPr lang="en-GB" sz="10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b="1" dirty="0">
                <a:solidFill>
                  <a:srgbClr val="FF0000"/>
                </a:solidFill>
              </a:rPr>
              <a:t>Ethics</a:t>
            </a:r>
            <a:r>
              <a:rPr lang="en-GB" b="1" dirty="0"/>
              <a:t>: International Shipping Service </a:t>
            </a:r>
            <a:r>
              <a:rPr lang="en-GB" dirty="0"/>
              <a:t>is committed to a strong ethical policy and standard in any action, In compliance with existing anti-corruption laws. International Shipping Service has adopted and implemented a comprehensive anti-corruption policy and strong compliance program.</a:t>
            </a:r>
            <a:endParaRPr lang="en-GB" b="1" dirty="0"/>
          </a:p>
          <a:p>
            <a:endParaRPr lang="en-GB" sz="1000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en-GB" b="1" dirty="0">
                <a:solidFill>
                  <a:srgbClr val="FF0000"/>
                </a:solidFill>
              </a:rPr>
              <a:t>Performance</a:t>
            </a:r>
            <a:r>
              <a:rPr lang="en-GB" b="1" dirty="0"/>
              <a:t>: International Shipping Service</a:t>
            </a:r>
            <a:r>
              <a:rPr lang="en-GB" dirty="0"/>
              <a:t> aims at providing the best cost-effective services in due time and true and consistent professionalism.</a:t>
            </a:r>
          </a:p>
          <a:p>
            <a:pPr lvl="0"/>
            <a:endParaRPr lang="en-GB" sz="1000" b="1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GB" b="1" dirty="0">
                <a:solidFill>
                  <a:srgbClr val="FF0000"/>
                </a:solidFill>
              </a:rPr>
              <a:t>Integrity</a:t>
            </a:r>
            <a:r>
              <a:rPr lang="en-GB" b="1" dirty="0">
                <a:solidFill>
                  <a:srgbClr val="44546A"/>
                </a:solidFill>
              </a:rPr>
              <a:t>: </a:t>
            </a:r>
            <a:r>
              <a:rPr lang="en-GB" dirty="0">
                <a:solidFill>
                  <a:srgbClr val="44546A"/>
                </a:solidFill>
              </a:rPr>
              <a:t>We treat everyone involved in the organization - staff, stakeholders, and customers alike - with dignity and respect. We are truthful and candid and endeavour to keep our promises and deliver on our commitments. </a:t>
            </a:r>
          </a:p>
          <a:p>
            <a:pPr lvl="0"/>
            <a:endParaRPr lang="en-GB" sz="1000" b="1" dirty="0">
              <a:solidFill>
                <a:srgbClr val="44546A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GB" b="1" dirty="0">
                <a:solidFill>
                  <a:srgbClr val="FF0000"/>
                </a:solidFill>
              </a:rPr>
              <a:t>Commitment</a:t>
            </a:r>
            <a:r>
              <a:rPr lang="en-GB" b="1" dirty="0">
                <a:solidFill>
                  <a:srgbClr val="44546A"/>
                </a:solidFill>
              </a:rPr>
              <a:t>: </a:t>
            </a:r>
            <a:r>
              <a:rPr lang="en-GB" dirty="0">
                <a:solidFill>
                  <a:srgbClr val="44546A"/>
                </a:solidFill>
              </a:rPr>
              <a:t>We are committed to creating a culture that values individual and collective energy, spirit, leadership, creativity and innovation. </a:t>
            </a:r>
          </a:p>
          <a:p>
            <a:pPr lvl="0"/>
            <a:endParaRPr lang="en-GB" sz="1000" b="1" dirty="0">
              <a:solidFill>
                <a:srgbClr val="44546A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GB" b="1" dirty="0">
                <a:solidFill>
                  <a:srgbClr val="FF0000"/>
                </a:solidFill>
              </a:rPr>
              <a:t>Excellence</a:t>
            </a:r>
            <a:r>
              <a:rPr lang="en-GB" b="1" dirty="0">
                <a:solidFill>
                  <a:srgbClr val="44546A"/>
                </a:solidFill>
              </a:rPr>
              <a:t> : </a:t>
            </a:r>
            <a:r>
              <a:rPr lang="en-GB" dirty="0">
                <a:solidFill>
                  <a:srgbClr val="44546A"/>
                </a:solidFill>
              </a:rPr>
              <a:t>In everything that we do, we search for excellence and continuous improvement to ensure client satisfaction and business success.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29888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7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9102" y="133794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Offices Location - Abidjan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endParaRPr lang="en-US" dirty="0"/>
          </a:p>
          <a:p>
            <a:pPr lvl="0"/>
            <a:endParaRPr lang="en-GB" dirty="0"/>
          </a:p>
          <a:p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96423"/>
            <a:ext cx="2292824" cy="5627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46" y="670049"/>
            <a:ext cx="8837913" cy="61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0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58" y="648555"/>
            <a:ext cx="8837936" cy="61124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9102" y="147649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Offices Location – San Pedro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82568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5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1166843"/>
            <a:ext cx="84861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International Shipping Service </a:t>
            </a:r>
            <a:r>
              <a:rPr lang="en-US" dirty="0">
                <a:solidFill>
                  <a:schemeClr val="accent1"/>
                </a:solidFill>
              </a:rPr>
              <a:t>is strongly committed to upholding ethical standards in all its affairs and to promoting compliance with the anti-corruption laws where we conduct business, including but not limited to, the U.S. Foreign Corrupt Practices Act, and the UK Bribery Act 2010</a:t>
            </a:r>
            <a:r>
              <a:rPr lang="en-GB" dirty="0">
                <a:solidFill>
                  <a:schemeClr val="accent1"/>
                </a:solidFill>
              </a:rPr>
              <a:t>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International Shipping Service </a:t>
            </a:r>
            <a:r>
              <a:rPr lang="en-US" dirty="0">
                <a:solidFill>
                  <a:schemeClr val="accent1"/>
                </a:solidFill>
              </a:rPr>
              <a:t>expects all its employees and third-parties engaged to act on its behalf to comply with its Policy Against Bribery.</a:t>
            </a: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International Shipping Service </a:t>
            </a:r>
            <a:r>
              <a:rPr lang="en-US" dirty="0">
                <a:solidFill>
                  <a:schemeClr val="accent1"/>
                </a:solidFill>
              </a:rPr>
              <a:t>believes in integrity, transparency and constant communication with its customers on this subject and will endeavor, in cooperation with its customers, to detect and prevent corruption within its operations.</a:t>
            </a:r>
            <a:endParaRPr lang="en-GB" dirty="0">
              <a:solidFill>
                <a:schemeClr val="accent1"/>
              </a:solidFill>
            </a:endParaRPr>
          </a:p>
          <a:p>
            <a:br>
              <a:rPr lang="en-GB" dirty="0"/>
            </a:b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29888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56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1166843"/>
            <a:ext cx="848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dirty="0"/>
              <a:t>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87" y="1166843"/>
            <a:ext cx="820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SHIPPING AGENCY (Abidjan &amp; San Pedro)</a:t>
            </a:r>
          </a:p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93468" y="1813174"/>
            <a:ext cx="76329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International Shipping Service </a:t>
            </a:r>
            <a:r>
              <a:rPr lang="fr-FR" sz="2400" dirty="0" err="1">
                <a:solidFill>
                  <a:schemeClr val="tx2"/>
                </a:solidFill>
              </a:rPr>
              <a:t>operates</a:t>
            </a:r>
            <a:r>
              <a:rPr lang="fr-FR" sz="2400" dirty="0">
                <a:solidFill>
                  <a:schemeClr val="tx2"/>
                </a:solidFill>
              </a:rPr>
              <a:t> in Six main business</a:t>
            </a: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sz="2000" dirty="0">
                <a:solidFill>
                  <a:schemeClr val="tx2"/>
                </a:solidFill>
              </a:rPr>
              <a:t>Freight </a:t>
            </a:r>
            <a:r>
              <a:rPr lang="fr-FR" sz="2000" dirty="0" err="1">
                <a:solidFill>
                  <a:schemeClr val="tx2"/>
                </a:solidFill>
              </a:rPr>
              <a:t>forwarding</a:t>
            </a:r>
            <a:r>
              <a:rPr lang="fr-FR" sz="2000" dirty="0">
                <a:solidFill>
                  <a:schemeClr val="tx2"/>
                </a:solidFill>
              </a:rPr>
              <a:t>, </a:t>
            </a:r>
            <a:r>
              <a:rPr lang="fr-FR" sz="2000" dirty="0" err="1">
                <a:solidFill>
                  <a:schemeClr val="tx2"/>
                </a:solidFill>
              </a:rPr>
              <a:t>including</a:t>
            </a:r>
            <a:r>
              <a:rPr lang="fr-FR" sz="2000" dirty="0">
                <a:solidFill>
                  <a:schemeClr val="tx2"/>
                </a:solidFill>
              </a:rPr>
              <a:t> customs clearance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sz="2000" dirty="0" err="1">
                <a:solidFill>
                  <a:schemeClr val="tx2"/>
                </a:solidFill>
              </a:rPr>
              <a:t>Ship</a:t>
            </a:r>
            <a:r>
              <a:rPr lang="fr-FR" sz="2000" dirty="0">
                <a:solidFill>
                  <a:schemeClr val="tx2"/>
                </a:solidFill>
              </a:rPr>
              <a:t> Agency</a:t>
            </a: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sz="2000" dirty="0" err="1">
                <a:solidFill>
                  <a:schemeClr val="tx2"/>
                </a:solidFill>
              </a:rPr>
              <a:t>Husbandry</a:t>
            </a:r>
            <a:r>
              <a:rPr lang="fr-FR" sz="2000" dirty="0">
                <a:solidFill>
                  <a:schemeClr val="tx2"/>
                </a:solidFill>
              </a:rPr>
              <a:t> (</a:t>
            </a:r>
            <a:r>
              <a:rPr lang="fr-FR" sz="2000" dirty="0" err="1">
                <a:solidFill>
                  <a:schemeClr val="tx2"/>
                </a:solidFill>
              </a:rPr>
              <a:t>Meet</a:t>
            </a:r>
            <a:r>
              <a:rPr lang="fr-FR" sz="2000" dirty="0">
                <a:solidFill>
                  <a:schemeClr val="tx2"/>
                </a:solidFill>
              </a:rPr>
              <a:t> &amp; Greet)</a:t>
            </a: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sz="2000" dirty="0" err="1">
                <a:solidFill>
                  <a:schemeClr val="tx2"/>
                </a:solidFill>
              </a:rPr>
              <a:t>Stevedoring</a:t>
            </a:r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sz="2000" dirty="0">
                <a:solidFill>
                  <a:schemeClr val="tx2"/>
                </a:solidFill>
              </a:rPr>
              <a:t>Logistics</a:t>
            </a: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endParaRPr lang="fr-FR" sz="2000" dirty="0">
              <a:solidFill>
                <a:schemeClr val="tx2"/>
              </a:solidFill>
            </a:endParaRPr>
          </a:p>
          <a:p>
            <a:pPr marL="34290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fr-FR" sz="2000" dirty="0">
                <a:solidFill>
                  <a:schemeClr val="tx2"/>
                </a:solidFill>
              </a:rPr>
              <a:t>Transport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29888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2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6087" y="365125"/>
            <a:ext cx="6796217" cy="49469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l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Our Services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354" y="1843625"/>
            <a:ext cx="8721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354" y="1166843"/>
            <a:ext cx="8486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/>
          </a:p>
          <a:p>
            <a:r>
              <a:rPr lang="en-GB" dirty="0"/>
              <a:t>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81050" y="517525"/>
            <a:ext cx="6587696" cy="4946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panose="020B0604020202020204" pitchFamily="34" charset="0"/>
              </a:rPr>
            </a:b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087" y="1166843"/>
            <a:ext cx="82077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FREIGHT FORWARDING</a:t>
            </a:r>
          </a:p>
          <a:p>
            <a:endParaRPr lang="en-GB" b="1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Through our local freight forwarding network (Air freight/Sea freight) International Shipping Service is able to:</a:t>
            </a:r>
          </a:p>
          <a:p>
            <a:endParaRPr lang="en-GB" dirty="0">
              <a:solidFill>
                <a:schemeClr val="accent1"/>
              </a:solidFill>
            </a:endParaRPr>
          </a:p>
          <a:p>
            <a:pPr marL="342900" lvl="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tx2"/>
                </a:solidFill>
              </a:rPr>
              <a:t>Arrange freight forwarding shipments from or to any locations in the world and negotiate best rates by sea or air.</a:t>
            </a:r>
            <a:endParaRPr lang="en-GB" dirty="0">
              <a:solidFill>
                <a:schemeClr val="tx2"/>
              </a:solidFill>
            </a:endParaRPr>
          </a:p>
          <a:p>
            <a:pPr marL="342900" lvl="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tx2"/>
                </a:solidFill>
              </a:rPr>
              <a:t>Coordinate traditional or project-based freight forwarding, along with customs clearance at departure and destination points</a:t>
            </a:r>
          </a:p>
          <a:p>
            <a:pPr marL="342900" lvl="0" indent="-342900">
              <a:buBlip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</a:buBlip>
            </a:pPr>
            <a:r>
              <a:rPr lang="en-US" dirty="0">
                <a:solidFill>
                  <a:schemeClr val="tx2"/>
                </a:solidFill>
              </a:rPr>
              <a:t>Warehousing of all types of cargoes as well as oil &amp; gas equipment</a:t>
            </a:r>
          </a:p>
          <a:p>
            <a:pPr lvl="0"/>
            <a:endParaRPr lang="en-GB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International Shipping Service </a:t>
            </a:r>
            <a:r>
              <a:rPr lang="en-US" dirty="0">
                <a:solidFill>
                  <a:schemeClr val="accent1"/>
                </a:solidFill>
              </a:rPr>
              <a:t>is fully independent and has therefore developed the best working relations with the customs brokers and freight forwarders selected by our clients to ensure a smooth handling of the shipments throughout the transportation chain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International Shipping Service’s </a:t>
            </a:r>
            <a:r>
              <a:rPr lang="en-US" dirty="0">
                <a:solidFill>
                  <a:schemeClr val="accent1"/>
                </a:solidFill>
              </a:rPr>
              <a:t>goal is to offer simplified transparent &amp; comprehensive tariffs as well as easy operational solutions to its clients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00" y="343536"/>
            <a:ext cx="2292824" cy="56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32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44546A"/>
      </a:dk1>
      <a:lt1>
        <a:srgbClr val="FFFFFF"/>
      </a:lt1>
      <a:dk2>
        <a:srgbClr val="0B367F"/>
      </a:dk2>
      <a:lt2>
        <a:srgbClr val="E7E6E6"/>
      </a:lt2>
      <a:accent1>
        <a:srgbClr val="0B367F"/>
      </a:accent1>
      <a:accent2>
        <a:srgbClr val="00B4E1"/>
      </a:accent2>
      <a:accent3>
        <a:srgbClr val="92C01A"/>
      </a:accent3>
      <a:accent4>
        <a:srgbClr val="E31C0A"/>
      </a:accent4>
      <a:accent5>
        <a:srgbClr val="776CAF"/>
      </a:accent5>
      <a:accent6>
        <a:srgbClr val="F39506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19589</TotalTime>
  <Words>1246</Words>
  <Application>Microsoft Office PowerPoint</Application>
  <PresentationFormat>Affichage à l'écran (4:3)</PresentationFormat>
  <Paragraphs>206</Paragraphs>
  <Slides>15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Office Theme</vt:lpstr>
      <vt:lpstr>Présentation PowerPoint</vt:lpstr>
      <vt:lpstr>Table of Content </vt:lpstr>
      <vt:lpstr>Our Vision And Values</vt:lpstr>
      <vt:lpstr>Our Vision And Values</vt:lpstr>
      <vt:lpstr>Offices Location - Abidjan</vt:lpstr>
      <vt:lpstr>Offices Location – San Pedro</vt:lpstr>
      <vt:lpstr>Compliance</vt:lpstr>
      <vt:lpstr>Our Services</vt:lpstr>
      <vt:lpstr>Our Services</vt:lpstr>
      <vt:lpstr>Our Services</vt:lpstr>
      <vt:lpstr>Our Services</vt:lpstr>
      <vt:lpstr>Our Services</vt:lpstr>
      <vt:lpstr>Our Slogan</vt:lpstr>
      <vt:lpstr>Contacts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RODRIGUE</dc:creator>
  <cp:lastModifiedBy>Utilisateur inconnu</cp:lastModifiedBy>
  <cp:revision>569</cp:revision>
  <cp:lastPrinted>2016-11-11T12:00:15Z</cp:lastPrinted>
  <dcterms:created xsi:type="dcterms:W3CDTF">2015-08-27T09:15:02Z</dcterms:created>
  <dcterms:modified xsi:type="dcterms:W3CDTF">2021-10-27T11:23:24Z</dcterms:modified>
</cp:coreProperties>
</file>